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4" r:id="rId3"/>
    <p:sldMasterId id="2147483655" r:id="rId4"/>
    <p:sldMasterId id="2147483656" r:id="rId5"/>
  </p:sldMasterIdLst>
  <p:notesMasterIdLst>
    <p:notesMasterId r:id="rId35"/>
  </p:notesMasterIdLst>
  <p:sldIdLst>
    <p:sldId id="256" r:id="rId6"/>
    <p:sldId id="286" r:id="rId7"/>
    <p:sldId id="388" r:id="rId8"/>
    <p:sldId id="586" r:id="rId9"/>
    <p:sldId id="390" r:id="rId10"/>
    <p:sldId id="260" r:id="rId11"/>
    <p:sldId id="566" r:id="rId12"/>
    <p:sldId id="587" r:id="rId13"/>
    <p:sldId id="588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7683"/>
    <a:srgbClr val="294351"/>
    <a:srgbClr val="264EA3"/>
    <a:srgbClr val="103B60"/>
    <a:srgbClr val="154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4" autoAdjust="0"/>
    <p:restoredTop sz="94660"/>
  </p:normalViewPr>
  <p:slideViewPr>
    <p:cSldViewPr snapToGrid="0">
      <p:cViewPr>
        <p:scale>
          <a:sx n="47" d="100"/>
          <a:sy n="47" d="100"/>
        </p:scale>
        <p:origin x="-4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LMANS Fanny" userId="303dc99b-bb41-40be-88cb-52fefc8a7dc9" providerId="ADAL" clId="{53E42F29-8614-4B63-9F5F-471BA1BDEE8E}"/>
    <pc:docChg chg="undo custSel modSld">
      <pc:chgData name="PALMANS Fanny" userId="303dc99b-bb41-40be-88cb-52fefc8a7dc9" providerId="ADAL" clId="{53E42F29-8614-4B63-9F5F-471BA1BDEE8E}" dt="2025-10-10T06:09:03.670" v="2" actId="14100"/>
      <pc:docMkLst>
        <pc:docMk/>
      </pc:docMkLst>
      <pc:sldChg chg="modSp mod">
        <pc:chgData name="PALMANS Fanny" userId="303dc99b-bb41-40be-88cb-52fefc8a7dc9" providerId="ADAL" clId="{53E42F29-8614-4B63-9F5F-471BA1BDEE8E}" dt="2025-10-09T21:19:43.873" v="1" actId="6549"/>
        <pc:sldMkLst>
          <pc:docMk/>
          <pc:sldMk cId="507456576" sldId="286"/>
        </pc:sldMkLst>
        <pc:spChg chg="mod">
          <ac:chgData name="PALMANS Fanny" userId="303dc99b-bb41-40be-88cb-52fefc8a7dc9" providerId="ADAL" clId="{53E42F29-8614-4B63-9F5F-471BA1BDEE8E}" dt="2025-10-09T21:19:43.873" v="1" actId="6549"/>
          <ac:spMkLst>
            <pc:docMk/>
            <pc:sldMk cId="507456576" sldId="286"/>
            <ac:spMk id="2" creationId="{044545FC-60F6-A331-7C9C-5D08E47AA54D}"/>
          </ac:spMkLst>
        </pc:spChg>
      </pc:sldChg>
      <pc:sldChg chg="modSp mod">
        <pc:chgData name="PALMANS Fanny" userId="303dc99b-bb41-40be-88cb-52fefc8a7dc9" providerId="ADAL" clId="{53E42F29-8614-4B63-9F5F-471BA1BDEE8E}" dt="2025-10-10T06:09:03.670" v="2" actId="14100"/>
        <pc:sldMkLst>
          <pc:docMk/>
          <pc:sldMk cId="1816845898" sldId="588"/>
        </pc:sldMkLst>
        <pc:spChg chg="mod">
          <ac:chgData name="PALMANS Fanny" userId="303dc99b-bb41-40be-88cb-52fefc8a7dc9" providerId="ADAL" clId="{53E42F29-8614-4B63-9F5F-471BA1BDEE8E}" dt="2025-10-10T06:09:03.670" v="2" actId="14100"/>
          <ac:spMkLst>
            <pc:docMk/>
            <pc:sldMk cId="1816845898" sldId="588"/>
            <ac:spMk id="2" creationId="{E91107E2-9096-9284-7FE0-D1AF2A83E50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F24C0-D933-4807-B477-AADC3C2A02A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E909C-CABD-4F0E-9B09-C69B7ECBD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3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b5c94b27b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b5c94b27b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These new technologies have a great potential but also pose challenges that are more than the technology itself.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>
          <a:extLst>
            <a:ext uri="{FF2B5EF4-FFF2-40B4-BE49-F238E27FC236}">
              <a16:creationId xmlns:a16="http://schemas.microsoft.com/office/drawing/2014/main" id="{F119583C-89C5-D3E8-A0B5-BC6A867C8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b5c94b27b_0_154:notes">
            <a:extLst>
              <a:ext uri="{FF2B5EF4-FFF2-40B4-BE49-F238E27FC236}">
                <a16:creationId xmlns:a16="http://schemas.microsoft.com/office/drawing/2014/main" id="{9B16D02B-5D0A-A0B7-9EDC-46E568D2B0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b5c94b27b_0_154:notes">
            <a:extLst>
              <a:ext uri="{FF2B5EF4-FFF2-40B4-BE49-F238E27FC236}">
                <a16:creationId xmlns:a16="http://schemas.microsoft.com/office/drawing/2014/main" id="{5CBDBD49-E236-5AAD-282F-32189F3148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These new technologies have a great potential but also pose challenges that are more than the technology itself.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101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B2E81A-72B3-0528-99B3-B8CAE04FF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417AAE-CA33-F6E1-832E-3363F82E6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C5B8C3-3EC9-1FE6-4B57-7101EE027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94EC-4BAD-1D47-B963-51FEB51BC59A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D76D0A-CC9C-B491-4162-93AF6BB17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2715A3-80EB-0B0F-A453-E9F88F28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D133-66B7-7744-8101-795E647EB396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5819F-F43E-F649-CF17-DE6E863CC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465224-FD8E-0D39-F955-F3115772D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936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051D1-043D-5780-D472-A79D19BAB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8EB38-D8B1-E4B2-FA6B-C3919A1C4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578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8F837-3AEB-B7FE-0E3E-589721AC2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0A3A1-1E9E-A89C-43DA-B255B5B01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940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8A4A58-F318-A530-8BEE-A0FA1E443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05AC77-B5AB-8FAB-889A-F13DFBE129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E7B5B0-41C8-7B1D-FE10-1E41A688B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94EC-4BAD-1D47-B963-51FEB51BC59A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3B7162-3BC7-FB80-F9A2-A4589015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402163-F3A3-E983-A620-F430F5C5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D133-66B7-7744-8101-795E647EB396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ader.jpg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5057346"/>
            <a:ext cx="12192000" cy="1800655"/>
          </a:xfrm>
          <a:prstGeom prst="rect">
            <a:avLst/>
          </a:prstGeom>
        </p:spPr>
      </p:pic>
      <p:pic>
        <p:nvPicPr>
          <p:cNvPr id="11" name="Picture 10" descr="header.jpg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12192000" cy="180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8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638AE9F-CAA5-8E4C-B45F-ECC862916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95" y="251643"/>
            <a:ext cx="11419677" cy="715915"/>
          </a:xfrm>
          <a:prstGeom prst="rect">
            <a:avLst/>
          </a:prstGeom>
        </p:spPr>
        <p:txBody>
          <a:bodyPr vert="horz" anchor="ctr"/>
          <a:lstStyle>
            <a:lvl1pPr algn="l">
              <a:defRPr sz="3200" b="1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52D6F9-7623-4047-86FA-84077042F1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517" y="1090677"/>
            <a:ext cx="11182609" cy="49353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1600"/>
              </a:spcAft>
              <a:buNone/>
              <a:defRPr sz="2400"/>
            </a:lvl1pPr>
            <a:lvl2pPr marL="990575" indent="-380990">
              <a:spcBef>
                <a:spcPts val="0"/>
              </a:spcBef>
              <a:spcAft>
                <a:spcPts val="16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133"/>
            </a:lvl2pPr>
            <a:lvl3pPr>
              <a:spcBef>
                <a:spcPts val="0"/>
              </a:spcBef>
              <a:spcAft>
                <a:spcPts val="1600"/>
              </a:spcAft>
              <a:buClr>
                <a:schemeClr val="tx1">
                  <a:lumMod val="60000"/>
                  <a:lumOff val="40000"/>
                </a:schemeClr>
              </a:buClr>
              <a:defRPr sz="1867"/>
            </a:lvl3pPr>
            <a:lvl4pPr marL="2133547" indent="-304792">
              <a:spcBef>
                <a:spcPts val="0"/>
              </a:spcBef>
              <a:spcAft>
                <a:spcPts val="16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67"/>
            </a:lvl4pPr>
            <a:lvl5pPr marL="2743131" indent="-304792">
              <a:spcBef>
                <a:spcPts val="0"/>
              </a:spcBef>
              <a:spcAft>
                <a:spcPts val="16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965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72729" y="445896"/>
            <a:ext cx="10046545" cy="1477328"/>
          </a:xfrm>
        </p:spPr>
        <p:txBody>
          <a:bodyPr lIns="0" tIns="0" rIns="0" bIns="0"/>
          <a:lstStyle>
            <a:lvl1pPr>
              <a:defRPr sz="96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59115" y="1942974"/>
            <a:ext cx="10073772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919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562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 idx="3"/>
          </p:nvPr>
        </p:nvSpPr>
        <p:spPr>
          <a:xfrm>
            <a:off x="6296400" y="593367"/>
            <a:ext cx="562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1179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854DB8-5649-98EF-43DD-B06BAA81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FF3F91-DD23-D1E3-9774-563EA9677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24E045-2537-C3A1-343D-5837EAD3E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94EC-4BAD-1D47-B963-51FEB51BC59A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995F46-E43C-7C72-D52F-C4249CD87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6B594A-CDF5-520C-FD75-E5C7E2EFC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D133-66B7-7744-8101-795E647EB396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30D2DC-CCD8-3726-F322-DDA5E3833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19C493-462A-1280-A8DB-BC0C98489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B4E73E-8CF9-6E54-F334-C363B5023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94EC-4BAD-1D47-B963-51FEB51BC59A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0E060D-D62A-7CB9-D8A0-23F4DEFEF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A63860-EA67-8B33-5472-1581739C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D133-66B7-7744-8101-795E647EB396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1116EC5-F5E9-DF75-E6A0-A7EEDE360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2026"/>
            <a:ext cx="10515600" cy="388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D5005C-37F7-00BB-10D8-098063B17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06487"/>
            <a:ext cx="10515600" cy="3970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EA0FE3-5873-D421-22ED-E5A8C98ED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CA94EC-4BAD-1D47-B963-51FEB51BC59A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56FA76-2747-EE5F-085E-9F4C8BD98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6D8F77-56BF-E700-3300-D2C7594E3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BBD133-66B7-7744-8101-795E647EB396}" type="slidenum">
              <a:rPr lang="es-ES" smtClean="0"/>
              <a:t>‹#›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F51E7B6-AAB1-3867-A98F-74B55552934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4" y="-12562"/>
            <a:ext cx="12226787" cy="77891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119EEE8-A69E-1071-F111-1B47F9A072C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4" y="181210"/>
            <a:ext cx="3955774" cy="411243"/>
          </a:xfrm>
          <a:prstGeom prst="rect">
            <a:avLst/>
          </a:prstGeom>
        </p:spPr>
      </p:pic>
      <p:pic>
        <p:nvPicPr>
          <p:cNvPr id="12" name="Imagen 11" descr="Logotipo&#10;&#10;El contenido generado por IA puede ser incorrecto.">
            <a:extLst>
              <a:ext uri="{FF2B5EF4-FFF2-40B4-BE49-F238E27FC236}">
                <a16:creationId xmlns:a16="http://schemas.microsoft.com/office/drawing/2014/main" id="{67CA53C6-D074-529C-E0FB-1781F305ADA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82" y="189184"/>
            <a:ext cx="1089991" cy="45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0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61" r:id="rId4"/>
    <p:sldLayoutId id="2147483662" r:id="rId5"/>
    <p:sldLayoutId id="2147483663" r:id="rId6"/>
    <p:sldLayoutId id="214748366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15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D33C2D1-68F1-D7AB-AD13-767D037DC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69D94E-4229-D0EB-BAED-CDC0A9925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C1C16E-823F-7C82-83D5-1C02278C3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013476-DA17-ED47-9E03-003B241D53AD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D0043E-EC8A-CB64-A666-896003DB7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C34572-2C13-B7F8-598E-B444C44CD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CD53BA-E110-C446-9338-1AC430A7862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830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borrosa de una persona&#10;&#10;El contenido generado por IA puede ser incorrecto.">
            <a:extLst>
              <a:ext uri="{FF2B5EF4-FFF2-40B4-BE49-F238E27FC236}">
                <a16:creationId xmlns:a16="http://schemas.microsoft.com/office/drawing/2014/main" id="{07FBD991-E83A-6BBE-6B0C-05807A32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"/>
            <a:ext cx="12194942" cy="6856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8CBA96-49F2-415A-A594-AF295F790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888" y="4620916"/>
            <a:ext cx="6372367" cy="64690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and the Future of Mediation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B9634B-A082-470D-8951-2140281A55B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90888" y="5273168"/>
            <a:ext cx="5303521" cy="43186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Colin Rule, CEO, ODR.com</a:t>
            </a:r>
          </a:p>
        </p:txBody>
      </p:sp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DBFA0194-A86B-9597-7FA1-7449B05C8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7" y="377208"/>
            <a:ext cx="1713297" cy="718797"/>
          </a:xfrm>
          <a:prstGeom prst="rect">
            <a:avLst/>
          </a:prstGeom>
        </p:spPr>
      </p:pic>
      <p:pic>
        <p:nvPicPr>
          <p:cNvPr id="26" name="Imagen 25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8DD00054-D03E-10F9-1666-C38C12276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3"/>
          <a:stretch>
            <a:fillRect/>
          </a:stretch>
        </p:blipFill>
        <p:spPr>
          <a:xfrm>
            <a:off x="490888" y="1341321"/>
            <a:ext cx="3830812" cy="1328285"/>
          </a:xfrm>
          <a:prstGeom prst="rect">
            <a:avLst/>
          </a:prstGeom>
        </p:spPr>
      </p:pic>
      <p:pic>
        <p:nvPicPr>
          <p:cNvPr id="27" name="Imagen 26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86775F8E-AEF4-7170-AE32-1BFEC1EA7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02" b="30707"/>
          <a:stretch>
            <a:fillRect/>
          </a:stretch>
        </p:blipFill>
        <p:spPr>
          <a:xfrm>
            <a:off x="490888" y="2669606"/>
            <a:ext cx="3830812" cy="3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7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46C20-4B4D-49E1-BCCC-8EB24A894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FEF720F-898C-87FC-211F-6E2850885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95" y="3567598"/>
            <a:ext cx="11055010" cy="3518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rgbClr val="294351"/>
                </a:solidFill>
              </a:defRPr>
            </a:lvl1pPr>
          </a:lstStyle>
          <a:p>
            <a:pPr algn="ctr"/>
            <a:r>
              <a:rPr lang="en-US" b="1" spc="-150" dirty="0">
                <a:latin typeface="Open Sans" pitchFamily="2" charset="0"/>
                <a:ea typeface="Open Sans" pitchFamily="2" charset="0"/>
                <a:cs typeface="Open Sans" pitchFamily="2" charset="0"/>
              </a:rPr>
              <a:t>Platform Demo</a:t>
            </a:r>
          </a:p>
        </p:txBody>
      </p:sp>
    </p:spTree>
    <p:extLst>
      <p:ext uri="{BB962C8B-B14F-4D97-AF65-F5344CB8AC3E}">
        <p14:creationId xmlns:p14="http://schemas.microsoft.com/office/powerpoint/2010/main" val="2330348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B95B8-ABD0-0F26-EE07-2A7C22334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EE2049-5D86-0D05-FE22-0FC095B93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8060"/>
            <a:ext cx="12192000" cy="558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20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DB821-3B31-1F00-D050-5F9CA6B56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227E62-6D06-F2E5-ACE5-A1A1BDBDD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322" y="866636"/>
            <a:ext cx="8273355" cy="599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77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73A87-8890-CB7A-29BB-96425E664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8C5DA9-2A69-7AAE-C35E-1BADE18E1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123" y="814140"/>
            <a:ext cx="7367753" cy="604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88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F5B9D-41CD-92F1-F183-AB00BF5C7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2BA6C2-ECBF-E94F-3D5B-FDD301E62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192" y="768228"/>
            <a:ext cx="6795615" cy="608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50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D5BD0-F64B-277A-4F3F-36F1718F3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0AD28-15FD-4756-041C-D10922C51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98" y="814704"/>
            <a:ext cx="6778603" cy="604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78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E8A52-EB33-86BE-55D0-31A72ADA2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72F27B-53B3-AA54-C448-66953E02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915" y="812040"/>
            <a:ext cx="8838169" cy="600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90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5CF13-6027-76D6-0016-2E976D04A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8910-9137-20C4-2D30-E6CC8AD90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915" y="812040"/>
            <a:ext cx="8838169" cy="600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11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956FF-BDD5-B31B-A438-7F25D3474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3764A-8337-7915-0D69-F26B6D9F2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212"/>
            <a:ext cx="12192000" cy="522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1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F63FE-811C-9236-BF90-159197EBE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287728-7640-64DD-3712-7D9250904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886"/>
            <a:ext cx="12192000" cy="502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34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3F191-EF20-4287-C9B4-F5432DA8F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id="{044545FC-60F6-A331-7C9C-5D08E47AA54D}"/>
              </a:ext>
            </a:extLst>
          </p:cNvPr>
          <p:cNvSpPr txBox="1">
            <a:spLocks/>
          </p:cNvSpPr>
          <p:nvPr/>
        </p:nvSpPr>
        <p:spPr>
          <a:xfrm>
            <a:off x="860105" y="1782123"/>
            <a:ext cx="5603757" cy="3391083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5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5776" marR="2310">
              <a:lnSpc>
                <a:spcPct val="100200"/>
              </a:lnSpc>
              <a:spcBef>
                <a:spcPts val="43"/>
              </a:spcBef>
            </a:pPr>
            <a:r>
              <a:rPr lang="en-US" sz="4400" b="0" dirty="0">
                <a:solidFill>
                  <a:srgbClr val="30333C"/>
                </a:solidFill>
                <a:latin typeface="Calibri"/>
                <a:cs typeface="Calibri"/>
              </a:rPr>
              <a:t>Online Dispute Resolution is the use of information and communications technology to help parties resolve their disputes.</a:t>
            </a:r>
            <a:endParaRPr lang="en-US" sz="4400" b="0" dirty="0">
              <a:latin typeface="Calibri"/>
              <a:cs typeface="Calibri"/>
            </a:endParaRPr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0E10AA96-003B-E068-A92E-9A0BE8875BAD}"/>
              </a:ext>
            </a:extLst>
          </p:cNvPr>
          <p:cNvGrpSpPr/>
          <p:nvPr/>
        </p:nvGrpSpPr>
        <p:grpSpPr>
          <a:xfrm>
            <a:off x="7985429" y="2451191"/>
            <a:ext cx="2768379" cy="2052946"/>
            <a:chOff x="4549809" y="3283879"/>
            <a:chExt cx="4764405" cy="3533140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84BC34B5-4835-3A7D-70CA-E17022645F10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9809" y="5877936"/>
              <a:ext cx="4764043" cy="938610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CF48B0CF-BA3C-D517-B31F-3E7D83BD5C6F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9296" y="3283879"/>
              <a:ext cx="2065067" cy="1950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7456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A074B-C9E8-0780-2233-DBEBA224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5EDB33-A5B2-33EB-51CA-206B037FF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45" y="793161"/>
            <a:ext cx="10983310" cy="588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29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52CB1-9354-32E0-6077-AEF4BD055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836169-39C4-903D-EDF8-B1A7F8B99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164"/>
            <a:ext cx="12192000" cy="376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78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004CB-E3C8-7B14-D4B8-817373E21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0D4BD1-7205-B666-386B-3822BD434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96" y="777128"/>
            <a:ext cx="10421008" cy="608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7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2FC8D-A1C8-0EAF-D749-6A99F0637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AD7AC0-15C7-63BA-71F8-86918E75B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876" y="884783"/>
            <a:ext cx="7110248" cy="607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78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76F92-C29D-4207-B7AD-25E3E2892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9CC0C5-EB8C-2FFE-8AC3-E13487175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213" y="774714"/>
            <a:ext cx="7515573" cy="6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78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BDA97-AB4A-96C3-5637-55F5A6054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C9424A-AA6E-DD2E-2308-5A8D6DDE9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554" y="838698"/>
            <a:ext cx="7082892" cy="60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88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E54F0-F9DE-D75D-5BD4-DED193FC7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0F2FF8-7800-9DC5-8EC1-73C9B2C9E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354" y="870859"/>
            <a:ext cx="9039291" cy="591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55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68866-11A2-BFAB-BED0-B3F090B8D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B46BF6-9187-7518-55DE-EDB2FD61B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43" y="762493"/>
            <a:ext cx="10181914" cy="60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28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DC440-6E83-CE30-8054-6DA6B2406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75D753-3389-D761-200C-A7589A457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868" y="1000761"/>
            <a:ext cx="9334568" cy="558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09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643D9-6753-179A-1C2B-D9C002DB3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5BF860-5A73-14DA-6688-B0587513E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950" y="784111"/>
            <a:ext cx="7794099" cy="608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73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1777" y="1584503"/>
            <a:ext cx="10871724" cy="4852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/>
              <a:t>A partner in resolutions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/>
              <a:t>Lightens administrative loads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/>
              <a:t>Saves money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/>
              <a:t>Builds credibility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/>
              <a:t>Becoming more capable all the time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/>
              <a:t>Always in the parties’ pockets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733" dirty="0"/>
              <a:t>Able to do things humans can’t (or shouldn’t) do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31032" y="724715"/>
            <a:ext cx="92037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/>
              <a:t>Meet the Fourth Party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893" y="351219"/>
            <a:ext cx="3208115" cy="38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19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462EC-AA1D-BCDC-922D-1540E8AC4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9661-2BBE-1D7B-1FCC-EDEAD4F3C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61" y="1073551"/>
            <a:ext cx="11419677" cy="715915"/>
          </a:xfrm>
        </p:spPr>
        <p:txBody>
          <a:bodyPr/>
          <a:lstStyle/>
          <a:p>
            <a:r>
              <a:rPr lang="en-US" dirty="0"/>
              <a:t>What can the fourth party do today?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94C24-79C1-4ED2-1BE0-38562AD600D2}"/>
              </a:ext>
            </a:extLst>
          </p:cNvPr>
          <p:cNvSpPr/>
          <p:nvPr/>
        </p:nvSpPr>
        <p:spPr>
          <a:xfrm>
            <a:off x="1081631" y="1789466"/>
            <a:ext cx="946636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414856">
              <a:buSzPts val="1300"/>
              <a:buChar char="●"/>
            </a:pPr>
            <a:r>
              <a:rPr lang="en-US" sz="4000" dirty="0"/>
              <a:t>Intake / Diagnosis</a:t>
            </a:r>
          </a:p>
          <a:p>
            <a:pPr marL="609585" indent="-414856">
              <a:buSzPts val="1300"/>
              <a:buChar char="●"/>
            </a:pPr>
            <a:r>
              <a:rPr lang="en-US" sz="4000" dirty="0"/>
              <a:t>Processing Payments</a:t>
            </a:r>
          </a:p>
          <a:p>
            <a:pPr marL="609585" indent="-414856">
              <a:buSzPts val="1300"/>
              <a:buChar char="●"/>
            </a:pPr>
            <a:r>
              <a:rPr lang="en-US" sz="4000" dirty="0"/>
              <a:t>Case administration</a:t>
            </a:r>
          </a:p>
          <a:p>
            <a:pPr marL="609585" indent="-414856">
              <a:buSzPts val="1300"/>
              <a:buChar char="●"/>
            </a:pPr>
            <a:r>
              <a:rPr lang="en-US" sz="4000" dirty="0"/>
              <a:t>Notifications</a:t>
            </a:r>
          </a:p>
          <a:p>
            <a:pPr marL="609585" indent="-414856">
              <a:buSzPts val="1300"/>
              <a:buChar char="●"/>
            </a:pPr>
            <a:r>
              <a:rPr lang="en-US" sz="4000" dirty="0"/>
              <a:t>Document management</a:t>
            </a:r>
          </a:p>
          <a:p>
            <a:pPr marL="609585" indent="-414856">
              <a:buSzPts val="1300"/>
              <a:buChar char="●"/>
            </a:pPr>
            <a:r>
              <a:rPr lang="en-US" sz="4000" dirty="0"/>
              <a:t>Calendars / Scheduling</a:t>
            </a:r>
          </a:p>
          <a:p>
            <a:pPr marL="609585" indent="-414856">
              <a:buSzPts val="1300"/>
              <a:buChar char="●"/>
            </a:pPr>
            <a:r>
              <a:rPr lang="en-US" sz="4000" dirty="0"/>
              <a:t>Assisted negotiation</a:t>
            </a:r>
          </a:p>
        </p:txBody>
      </p:sp>
    </p:spTree>
    <p:extLst>
      <p:ext uri="{BB962C8B-B14F-4D97-AF65-F5344CB8AC3E}">
        <p14:creationId xmlns:p14="http://schemas.microsoft.com/office/powerpoint/2010/main" val="19715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60" y="1066195"/>
            <a:ext cx="11419677" cy="715915"/>
          </a:xfrm>
        </p:spPr>
        <p:txBody>
          <a:bodyPr/>
          <a:lstStyle/>
          <a:p>
            <a:r>
              <a:rPr lang="en-US" dirty="0"/>
              <a:t>What will the fourth party do tomorrow?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6886" y="1878804"/>
            <a:ext cx="946636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414856">
              <a:buSzPts val="1300"/>
              <a:buChar char="●"/>
            </a:pPr>
            <a:r>
              <a:rPr lang="en-US" sz="4000" dirty="0"/>
              <a:t>Research</a:t>
            </a:r>
          </a:p>
          <a:p>
            <a:pPr marL="609585" indent="-414856">
              <a:buSzPts val="1300"/>
              <a:buChar char="●"/>
            </a:pPr>
            <a:r>
              <a:rPr lang="en-US" sz="4000" dirty="0"/>
              <a:t>Case evaluation / ZOPA</a:t>
            </a:r>
          </a:p>
          <a:p>
            <a:pPr marL="609585" indent="-414856">
              <a:buSzPts val="1300"/>
              <a:buChar char="●"/>
            </a:pPr>
            <a:r>
              <a:rPr lang="en-US" sz="4000" dirty="0"/>
              <a:t>Coaching</a:t>
            </a:r>
          </a:p>
          <a:p>
            <a:pPr marL="609585" indent="-414856">
              <a:buSzPts val="1300"/>
              <a:buChar char="●"/>
            </a:pPr>
            <a:r>
              <a:rPr lang="en-US" sz="4000" dirty="0"/>
              <a:t>Reframing / BATNA</a:t>
            </a:r>
          </a:p>
          <a:p>
            <a:pPr marL="609585" indent="-414856">
              <a:buSzPts val="1300"/>
              <a:buChar char="●"/>
            </a:pPr>
            <a:r>
              <a:rPr lang="en-US" sz="4000" dirty="0"/>
              <a:t>Enforcement</a:t>
            </a:r>
          </a:p>
          <a:p>
            <a:pPr marL="609585" indent="-414856">
              <a:buSzPts val="1300"/>
              <a:buChar char="●"/>
            </a:pPr>
            <a:r>
              <a:rPr lang="en-US" sz="4000" dirty="0"/>
              <a:t>Document drafting &amp; submission</a:t>
            </a:r>
          </a:p>
          <a:p>
            <a:pPr marL="609585" indent="-414856">
              <a:buSzPts val="1300"/>
              <a:buFontTx/>
              <a:buChar char="●"/>
            </a:pPr>
            <a:r>
              <a:rPr lang="en-US" sz="4000" dirty="0"/>
              <a:t>Automated negotiation</a:t>
            </a:r>
          </a:p>
        </p:txBody>
      </p:sp>
    </p:spTree>
    <p:extLst>
      <p:ext uri="{BB962C8B-B14F-4D97-AF65-F5344CB8AC3E}">
        <p14:creationId xmlns:p14="http://schemas.microsoft.com/office/powerpoint/2010/main" val="10299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hatGPT logo and Its History | LogoMyWay">
            <a:extLst>
              <a:ext uri="{FF2B5EF4-FFF2-40B4-BE49-F238E27FC236}">
                <a16:creationId xmlns:a16="http://schemas.microsoft.com/office/drawing/2014/main" id="{CED20BA2-BD53-A78C-8FD0-6AC8C83DB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631" y="718647"/>
            <a:ext cx="4270500" cy="249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emini Logo Stock Photos and Pictures - 5,147 Images ...">
            <a:extLst>
              <a:ext uri="{FF2B5EF4-FFF2-40B4-BE49-F238E27FC236}">
                <a16:creationId xmlns:a16="http://schemas.microsoft.com/office/drawing/2014/main" id="{36A55521-BAEC-8749-AE29-0636F0911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2" y="762189"/>
            <a:ext cx="4409765" cy="244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echBites] Is Anthropic Claude the most Ethical AI? - YouTube">
            <a:extLst>
              <a:ext uri="{FF2B5EF4-FFF2-40B4-BE49-F238E27FC236}">
                <a16:creationId xmlns:a16="http://schemas.microsoft.com/office/drawing/2014/main" id="{FE1736D1-E49A-C7BB-6A68-78BB626F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687" y="3812832"/>
            <a:ext cx="4352772" cy="244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953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0BA38-0318-B621-27D0-A31549DAB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3115BAB5-1910-A439-4828-42B9B5F3B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915" y="1999255"/>
            <a:ext cx="4851813" cy="340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mparing the best: Top 5 open-source LLMs – n8n Blog">
            <a:extLst>
              <a:ext uri="{FF2B5EF4-FFF2-40B4-BE49-F238E27FC236}">
                <a16:creationId xmlns:a16="http://schemas.microsoft.com/office/drawing/2014/main" id="{65472237-9E2F-457C-D69E-68E2100D6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658" y="451731"/>
            <a:ext cx="7231565" cy="30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maug-72B Is The New Open Source LLM King, Topping Hugging Face Leaderboard  &amp; Outperforming GPT-3.5 - YouTube">
            <a:extLst>
              <a:ext uri="{FF2B5EF4-FFF2-40B4-BE49-F238E27FC236}">
                <a16:creationId xmlns:a16="http://schemas.microsoft.com/office/drawing/2014/main" id="{C424474B-6FE9-2A4B-9EDE-10F0929F5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417" y="2927917"/>
            <a:ext cx="5212903" cy="39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FBD4EF9-5E2A-8F8D-7B2B-382D71B1C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026" y="0"/>
            <a:ext cx="5205183" cy="292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2603F9B-F411-5D2F-4AE5-71101F0F2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1" y="5244581"/>
            <a:ext cx="5429411" cy="163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9E547C2-1B6A-6F1C-C072-9951F4DD9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4049" y="4978442"/>
            <a:ext cx="1918039" cy="185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EC6A917-0645-E235-76B0-23B193A38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2" y="3013131"/>
            <a:ext cx="2383996" cy="238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A03B4E0-1DAF-2423-F36F-9D0AE4643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6438" y="2576735"/>
            <a:ext cx="3734089" cy="79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905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141D0CA-AB4A-D4E6-0001-2D908F18A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112" y="1156712"/>
            <a:ext cx="7886700" cy="994172"/>
          </a:xfrm>
        </p:spPr>
        <p:txBody>
          <a:bodyPr/>
          <a:lstStyle/>
          <a:p>
            <a:r>
              <a:rPr lang="en-US" dirty="0"/>
              <a:t>Potential for RAG LLMs and ODR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3BBD38D-C209-87C4-C1DB-61AC8AFA8B25}"/>
              </a:ext>
            </a:extLst>
          </p:cNvPr>
          <p:cNvSpPr txBox="1">
            <a:spLocks/>
          </p:cNvSpPr>
          <p:nvPr/>
        </p:nvSpPr>
        <p:spPr>
          <a:xfrm>
            <a:off x="844111" y="2252087"/>
            <a:ext cx="11011557" cy="428009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85000" lnSpcReduction="10000"/>
          </a:bodyPr>
          <a:lstStyle>
            <a:lvl1pPr marL="609585" lvl="0" indent="-507987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219170" lvl="1" indent="-40639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○"/>
              <a:defRPr sz="16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828754" lvl="2" indent="-40639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■"/>
              <a:defRPr sz="16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2438339" lvl="3" indent="-40639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047924" lvl="4" indent="-40639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○"/>
              <a:defRPr sz="16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3657509" lvl="5" indent="-40639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0639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0639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0639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Arial" panose="020B0604020202020204" pitchFamily="34" charset="0"/>
              <a:buChar char="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lnSpc>
                <a:spcPct val="160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Document queries for all documents uploaded into a workspace</a:t>
            </a:r>
          </a:p>
          <a:p>
            <a:pPr marL="457200" indent="-457200" fontAlgn="base">
              <a:lnSpc>
                <a:spcPct val="160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AI assisted case filing (natural language)</a:t>
            </a:r>
          </a:p>
          <a:p>
            <a:pPr marL="457200" indent="-457200" fontAlgn="base">
              <a:lnSpc>
                <a:spcPct val="160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AI assisted document generation (creating draft settlement agreements)</a:t>
            </a:r>
          </a:p>
          <a:p>
            <a:pPr marL="457200" indent="-457200" fontAlgn="base">
              <a:lnSpc>
                <a:spcPct val="160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AI assisted panelist search</a:t>
            </a:r>
          </a:p>
          <a:p>
            <a:pPr marL="457200" indent="-457200" fontAlgn="base">
              <a:lnSpc>
                <a:spcPct val="160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AI tone monitoring - communication de-toxifying</a:t>
            </a:r>
          </a:p>
          <a:p>
            <a:pPr marL="457200" indent="-457200" fontAlgn="base">
              <a:lnSpc>
                <a:spcPct val="160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AI mediator - AI asking questions, reframing, urging toward settlement</a:t>
            </a:r>
          </a:p>
          <a:p>
            <a:pPr marL="457200" indent="-457200" fontAlgn="base">
              <a:lnSpc>
                <a:spcPct val="160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AI arbitrator - evaluates evidence, asks questions, renders decision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>
          <a:extLst>
            <a:ext uri="{FF2B5EF4-FFF2-40B4-BE49-F238E27FC236}">
              <a16:creationId xmlns:a16="http://schemas.microsoft.com/office/drawing/2014/main" id="{CCEECFD0-C4CE-B69C-0D1F-29E78839C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1">
            <a:extLst>
              <a:ext uri="{FF2B5EF4-FFF2-40B4-BE49-F238E27FC236}">
                <a16:creationId xmlns:a16="http://schemas.microsoft.com/office/drawing/2014/main" id="{F8F07507-84C2-F26F-347F-57BA2BB2F3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223987"/>
            <a:ext cx="5626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Benefits</a:t>
            </a:r>
            <a:endParaRPr dirty="0"/>
          </a:p>
        </p:txBody>
      </p:sp>
      <p:sp>
        <p:nvSpPr>
          <p:cNvPr id="241" name="Google Shape;241;p41">
            <a:extLst>
              <a:ext uri="{FF2B5EF4-FFF2-40B4-BE49-F238E27FC236}">
                <a16:creationId xmlns:a16="http://schemas.microsoft.com/office/drawing/2014/main" id="{CC3B3DCC-C4D3-56C3-8C85-F5CE88BCD9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2167253"/>
            <a:ext cx="5333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Reduce cost of service</a:t>
            </a:r>
            <a:endParaRPr dirty="0"/>
          </a:p>
          <a:p>
            <a:r>
              <a:rPr lang="en" dirty="0"/>
              <a:t>Provide faster service</a:t>
            </a:r>
            <a:endParaRPr dirty="0"/>
          </a:p>
          <a:p>
            <a:r>
              <a:rPr lang="en" dirty="0"/>
              <a:t>Provide better service</a:t>
            </a:r>
            <a:endParaRPr dirty="0"/>
          </a:p>
          <a:p>
            <a:r>
              <a:rPr lang="en" dirty="0"/>
              <a:t>Serve more people</a:t>
            </a:r>
            <a:endParaRPr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sp>
        <p:nvSpPr>
          <p:cNvPr id="242" name="Google Shape;242;p41">
            <a:extLst>
              <a:ext uri="{FF2B5EF4-FFF2-40B4-BE49-F238E27FC236}">
                <a16:creationId xmlns:a16="http://schemas.microsoft.com/office/drawing/2014/main" id="{4EC240B2-FE27-FDAD-9687-1580508E1DF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443200" y="2167253"/>
            <a:ext cx="5333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Data &amp; Privacy</a:t>
            </a:r>
            <a:endParaRPr dirty="0"/>
          </a:p>
          <a:p>
            <a:r>
              <a:rPr lang="en" dirty="0"/>
              <a:t>Safety </a:t>
            </a:r>
            <a:endParaRPr dirty="0"/>
          </a:p>
          <a:p>
            <a:r>
              <a:rPr lang="en" dirty="0"/>
              <a:t>Regulations</a:t>
            </a:r>
            <a:endParaRPr dirty="0"/>
          </a:p>
          <a:p>
            <a:r>
              <a:rPr lang="en" dirty="0"/>
              <a:t>Ethics</a:t>
            </a:r>
            <a:endParaRPr dirty="0"/>
          </a:p>
        </p:txBody>
      </p:sp>
      <p:sp>
        <p:nvSpPr>
          <p:cNvPr id="243" name="Google Shape;243;p41">
            <a:extLst>
              <a:ext uri="{FF2B5EF4-FFF2-40B4-BE49-F238E27FC236}">
                <a16:creationId xmlns:a16="http://schemas.microsoft.com/office/drawing/2014/main" id="{A9C3A5E9-2ABE-A7E8-D91F-63155419A9C7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6296400" y="1223987"/>
            <a:ext cx="5626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Challenges</a:t>
            </a:r>
            <a:endParaRPr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91107E2-9096-9284-7FE0-D1AF2A83E504}"/>
              </a:ext>
            </a:extLst>
          </p:cNvPr>
          <p:cNvSpPr txBox="1">
            <a:spLocks/>
          </p:cNvSpPr>
          <p:nvPr/>
        </p:nvSpPr>
        <p:spPr>
          <a:xfrm>
            <a:off x="741673" y="4339990"/>
            <a:ext cx="10645089" cy="16786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 fontAlgn="base"/>
            <a:r>
              <a:rPr lang="en-US" sz="3733" kern="0" dirty="0"/>
              <a:t>Our parties will soon use these tools in every area of their lives, and they will expect to use them in their dispute resolution processes as well</a:t>
            </a:r>
          </a:p>
        </p:txBody>
      </p:sp>
    </p:spTree>
    <p:extLst>
      <p:ext uri="{BB962C8B-B14F-4D97-AF65-F5344CB8AC3E}">
        <p14:creationId xmlns:p14="http://schemas.microsoft.com/office/powerpoint/2010/main" val="18168458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272</Words>
  <Application>Microsoft Office PowerPoint</Application>
  <PresentationFormat>Widescreen</PresentationFormat>
  <Paragraphs>49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Cambria</vt:lpstr>
      <vt:lpstr>Open Sans</vt:lpstr>
      <vt:lpstr>Trebuchet MS</vt:lpstr>
      <vt:lpstr>Tema de Office</vt:lpstr>
      <vt:lpstr>Tema de Office</vt:lpstr>
      <vt:lpstr>Tema de Office</vt:lpstr>
      <vt:lpstr>Tema de Office</vt:lpstr>
      <vt:lpstr>Tema de Office</vt:lpstr>
      <vt:lpstr>AI and the Future of Mediation</vt:lpstr>
      <vt:lpstr>PowerPoint Presentation</vt:lpstr>
      <vt:lpstr>PowerPoint Presentation</vt:lpstr>
      <vt:lpstr>What can the fourth party do today?</vt:lpstr>
      <vt:lpstr>What will the fourth party do tomorrow?</vt:lpstr>
      <vt:lpstr>PowerPoint Presentation</vt:lpstr>
      <vt:lpstr>PowerPoint Presentation</vt:lpstr>
      <vt:lpstr>Potential for RAG LLMs and ODR</vt:lpstr>
      <vt:lpstr>Benefits</vt:lpstr>
      <vt:lpstr>Platform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 in Arial Bold 36pt</dc:title>
  <dc:creator>GARCIA FIGUEROA Alicia</dc:creator>
  <cp:lastModifiedBy>PALMANS Fanny</cp:lastModifiedBy>
  <cp:revision>27</cp:revision>
  <dcterms:created xsi:type="dcterms:W3CDTF">2022-01-18T15:08:34Z</dcterms:created>
  <dcterms:modified xsi:type="dcterms:W3CDTF">2025-10-10T06:09:12Z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2025-10-07T16:54:02Z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8233ed9b-43b3-46c6-900e-20c4691a3604</vt:lpwstr>
  </property>
  <property fmtid="{D5CDD505-2E9C-101B-9397-08002B2CF9AE}" pid="7" name="MSIP_Label_defa4170-0d19-0005-0004-bc88714345d2_ActionId">
    <vt:lpwstr>9f74dff0-ba59-4397-87ca-32e2883499f7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